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EF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 varScale="1">
        <p:scale>
          <a:sx n="43" d="100"/>
          <a:sy n="43" d="100"/>
        </p:scale>
        <p:origin x="-63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867340-CCB0-47AD-B419-766C9A6E9590}" type="datetimeFigureOut">
              <a:rPr lang="en-US" smtClean="0"/>
              <a:pPr/>
              <a:t>10/19/2009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E2A7B4-71BC-44C3-80B1-498C8DB1E960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2A7B4-71BC-44C3-80B1-498C8DB1E96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2A7B4-71BC-44C3-80B1-498C8DB1E96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2A7B4-71BC-44C3-80B1-498C8DB1E96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2A7B4-71BC-44C3-80B1-498C8DB1E96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31FD-3D31-4AF8-90CD-81971563AA35}" type="datetime1">
              <a:rPr lang="en-US" smtClean="0"/>
              <a:pPr/>
              <a:t>10/19/2009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3FFAA7-4352-4EB3-B853-556FB1DF493A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CH" smtClean="0"/>
              <a:t>Dischinger SA rte du Manège 59 b 1950 Sion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8670-71F2-461F-BB46-803A30EEA744}" type="datetime1">
              <a:rPr lang="en-US" smtClean="0"/>
              <a:pPr/>
              <a:t>10/19/2009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Dischinger SA rte du Manège 59 b 1950 Sion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FFAA7-4352-4EB3-B853-556FB1DF493A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7536B-3986-413B-961C-F87712505630}" type="datetime1">
              <a:rPr lang="en-US" smtClean="0"/>
              <a:pPr/>
              <a:t>10/19/2009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Dischinger SA rte du Manège 59 b 1950 Sion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FFAA7-4352-4EB3-B853-556FB1DF493A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943865E-E6FB-4EF1-9D0E-BED5CD26AB34}" type="datetime1">
              <a:rPr lang="en-US" smtClean="0"/>
              <a:pPr/>
              <a:t>10/19/2009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C3FFAA7-4352-4EB3-B853-556FB1DF493A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CH" smtClean="0"/>
              <a:t>Dischinger SA rte du Manège 59 b 1950 Sion</a:t>
            </a:r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9C478-E0F4-4AD5-A68D-AF6C8DB0E5DD}" type="datetime1">
              <a:rPr lang="en-US" smtClean="0"/>
              <a:pPr/>
              <a:t>10/19/2009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Dischinger SA rte du Manège 59 b 1950 Sion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FFAA7-4352-4EB3-B853-556FB1DF493A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54B25-E91E-4DA9-B323-E7406F7067A0}" type="datetime1">
              <a:rPr lang="en-US" smtClean="0"/>
              <a:pPr/>
              <a:t>10/19/2009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Dischinger SA rte du Manège 59 b 1950 Sion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FFAA7-4352-4EB3-B853-556FB1DF493A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FFAA7-4352-4EB3-B853-556FB1DF493A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Dischinger SA rte du Manège 59 b 1950 Sion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C3C67-811B-4FFB-B0E8-99F486A4728A}" type="datetime1">
              <a:rPr lang="en-US" smtClean="0"/>
              <a:pPr/>
              <a:t>10/19/2009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EBAE8-FE8B-4058-B657-C4B6E6A009C9}" type="datetime1">
              <a:rPr lang="en-US" smtClean="0"/>
              <a:pPr/>
              <a:t>10/19/2009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Dischinger SA rte du Manège 59 b 1950 Sion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FFAA7-4352-4EB3-B853-556FB1DF493A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B4DF-33EB-4389-9049-A5B22CE1E705}" type="datetime1">
              <a:rPr lang="en-US" smtClean="0"/>
              <a:pPr/>
              <a:t>10/19/2009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Dischinger SA rte du Manège 59 b 1950 Sion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FFAA7-4352-4EB3-B853-556FB1DF493A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34401E2-44D2-41D7-80EC-DB65C1B4CFC4}" type="datetime1">
              <a:rPr lang="en-US" smtClean="0"/>
              <a:pPr/>
              <a:t>10/19/2009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C3FFAA7-4352-4EB3-B853-556FB1DF493A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CH" smtClean="0"/>
              <a:t>Dischinger SA rte du Manège 59 b 1950 Sion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B202B-8F0A-41DA-9F47-AE886501B612}" type="datetime1">
              <a:rPr lang="en-US" smtClean="0"/>
              <a:pPr/>
              <a:t>10/19/2009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3FFAA7-4352-4EB3-B853-556FB1DF493A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CH" smtClean="0"/>
              <a:t>Dischinger SA rte du Manège 59 b 1950 Sion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6AF9601-38C3-4F6C-9C1C-255B7AB782DE}" type="datetime1">
              <a:rPr lang="en-US" smtClean="0"/>
              <a:pPr/>
              <a:t>10/19/2009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l"/>
            <a:r>
              <a:rPr lang="fr-CH" smtClean="0">
                <a:solidFill>
                  <a:schemeClr val="tx2">
                    <a:shade val="90000"/>
                  </a:schemeClr>
                </a:solidFill>
              </a:rPr>
              <a:t>Dischinger SA rte du Manège 59 b 1950 Sion</a:t>
            </a:r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C3FFAA7-4352-4EB3-B853-556FB1DF493A}" type="slidenum">
              <a:rPr lang="en-US" smtClean="0"/>
              <a:pPr/>
              <a:t>‹N°›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at.tv/audio/elli-medeiros-toi-mon-toit-x15h_l9nb_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Dischinger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SA</a:t>
            </a:r>
            <a:endParaRPr lang="en-US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CH" smtClean="0"/>
              <a:t>Dischinger SA rte du Manège 59 b 1950 Sion</a:t>
            </a:r>
            <a:endParaRPr lang="en-US"/>
          </a:p>
        </p:txBody>
      </p:sp>
      <p:sp>
        <p:nvSpPr>
          <p:cNvPr id="12" name="ZoneTexte 11"/>
          <p:cNvSpPr txBox="1"/>
          <p:nvPr/>
        </p:nvSpPr>
        <p:spPr>
          <a:xfrm>
            <a:off x="2071670" y="2000240"/>
            <a:ext cx="528641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3200" b="1" dirty="0" smtClean="0"/>
              <a:t>Que serais-je sans toi ,  toi mon toit…</a:t>
            </a:r>
          </a:p>
          <a:p>
            <a:r>
              <a:rPr lang="fr-CH" sz="3200" b="1" dirty="0" smtClean="0">
                <a:hlinkClick r:id="rId3" action="ppaction://hlinkfile" tooltip="audio Elli Medeiros - Toi mon toit de solitudeman sur wat.tv"/>
              </a:rPr>
              <a:t>Toi mon toit</a:t>
            </a:r>
            <a:endParaRPr lang="fr-CH" sz="3200" b="1" dirty="0" smtClean="0"/>
          </a:p>
          <a:p>
            <a:r>
              <a:rPr lang="fr-CH" sz="3200" dirty="0" smtClean="0"/>
              <a:t>Toi, toi mon toit</a:t>
            </a:r>
            <a:br>
              <a:rPr lang="fr-CH" sz="3200" dirty="0" smtClean="0"/>
            </a:br>
            <a:r>
              <a:rPr lang="fr-CH" sz="3200" dirty="0" smtClean="0"/>
              <a:t>Toi, toi mon tout mon roi</a:t>
            </a:r>
            <a:br>
              <a:rPr lang="fr-CH" sz="3200" dirty="0" smtClean="0"/>
            </a:br>
            <a:r>
              <a:rPr lang="fr-CH" sz="3200" dirty="0" smtClean="0"/>
              <a:t>Toi, toi mon toit</a:t>
            </a:r>
            <a:br>
              <a:rPr lang="fr-CH" sz="3200" dirty="0" smtClean="0"/>
            </a:br>
            <a:r>
              <a:rPr lang="fr-CH" sz="3200" dirty="0" smtClean="0"/>
              <a:t>Toi, toi mon tout mon roi</a:t>
            </a:r>
            <a:br>
              <a:rPr lang="fr-CH" sz="3200" dirty="0" smtClean="0"/>
            </a:br>
            <a:endParaRPr lang="fr-CH" sz="3200" dirty="0"/>
          </a:p>
        </p:txBody>
      </p:sp>
      <p:sp>
        <p:nvSpPr>
          <p:cNvPr id="14" name="ZoneTexte 13"/>
          <p:cNvSpPr txBox="1"/>
          <p:nvPr/>
        </p:nvSpPr>
        <p:spPr>
          <a:xfrm>
            <a:off x="3857620" y="857232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 smtClean="0"/>
              <a:t>Votre spécialiste toiture</a:t>
            </a:r>
            <a:endParaRPr lang="fr-CH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Votre</a:t>
            </a:r>
            <a:r>
              <a:rPr lang="en-US" dirty="0" smtClean="0"/>
              <a:t>   </a:t>
            </a:r>
            <a:r>
              <a:rPr lang="en-US" dirty="0" err="1" smtClean="0"/>
              <a:t>toit</a:t>
            </a:r>
            <a:r>
              <a:rPr lang="en-US" dirty="0" smtClean="0"/>
              <a:t>  </a:t>
            </a:r>
            <a:br>
              <a:rPr lang="en-US" dirty="0" smtClean="0"/>
            </a:br>
            <a:r>
              <a:rPr lang="en-US" dirty="0" err="1" smtClean="0"/>
              <a:t>une</a:t>
            </a:r>
            <a:r>
              <a:rPr lang="en-US" dirty="0" smtClean="0"/>
              <a:t>  </a:t>
            </a:r>
            <a:r>
              <a:rPr lang="en-US" dirty="0" err="1" smtClean="0"/>
              <a:t>garantie</a:t>
            </a:r>
            <a:r>
              <a:rPr lang="en-US" dirty="0" smtClean="0"/>
              <a:t> d’être  </a:t>
            </a:r>
            <a:r>
              <a:rPr lang="en-US" dirty="0" err="1" smtClean="0"/>
              <a:t>couvert</a:t>
            </a:r>
            <a:endParaRPr lang="en-US" dirty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CH" smtClean="0"/>
              <a:t>Dischinger SA rte du Manège 59 b 1950 Sion</a:t>
            </a:r>
            <a:endParaRPr lang="en-US"/>
          </a:p>
        </p:txBody>
      </p:sp>
      <p:sp>
        <p:nvSpPr>
          <p:cNvPr id="8" name="ZoneTexte 7"/>
          <p:cNvSpPr txBox="1"/>
          <p:nvPr/>
        </p:nvSpPr>
        <p:spPr>
          <a:xfrm>
            <a:off x="1428728" y="1928802"/>
            <a:ext cx="578647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 smtClean="0"/>
              <a:t>Moyennant une prime annuelle peu coûteuse, nous vous proposons un contrat garantissant pour votre toiture : </a:t>
            </a:r>
          </a:p>
          <a:p>
            <a:r>
              <a:rPr lang="fr-CH" dirty="0" smtClean="0"/>
              <a:t>le contrôle régulier </a:t>
            </a:r>
          </a:p>
          <a:p>
            <a:r>
              <a:rPr lang="fr-CH" dirty="0" smtClean="0"/>
              <a:t>sa remise en état partielle en cas de dégradation </a:t>
            </a:r>
          </a:p>
          <a:p>
            <a:r>
              <a:rPr lang="fr-CH" dirty="0" smtClean="0"/>
              <a:t>sa réfection totale lorsque l’étanchéité ou le revêtement est en fin de vie </a:t>
            </a:r>
          </a:p>
          <a:p>
            <a:r>
              <a:rPr lang="fr-CH" dirty="0" smtClean="0"/>
              <a:t>la réassurance de votre contrat par un organisme ad hoc. </a:t>
            </a:r>
          </a:p>
          <a:p>
            <a:endParaRPr lang="fr-CH" b="1" dirty="0" smtClean="0"/>
          </a:p>
          <a:p>
            <a:r>
              <a:rPr lang="fr-CH" b="1" dirty="0" smtClean="0"/>
              <a:t>Unique et avantageux !</a:t>
            </a:r>
            <a:br>
              <a:rPr lang="fr-CH" b="1" dirty="0" smtClean="0"/>
            </a:br>
            <a:r>
              <a:rPr lang="fr-CH" b="1" dirty="0" smtClean="0"/>
              <a:t>Vous ne dépenserez jamais un sou de plus</a:t>
            </a:r>
            <a:br>
              <a:rPr lang="fr-CH" b="1" dirty="0" smtClean="0"/>
            </a:br>
            <a:r>
              <a:rPr lang="fr-CH" b="1" dirty="0" smtClean="0"/>
              <a:t>pour garder votre toiture en parfait état,</a:t>
            </a:r>
            <a:br>
              <a:rPr lang="fr-CH" b="1" dirty="0" smtClean="0"/>
            </a:br>
            <a:endParaRPr lang="fr-CH" b="1" dirty="0" smtClean="0"/>
          </a:p>
          <a:p>
            <a:endParaRPr lang="fr-CH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714380"/>
          </a:xfrm>
        </p:spPr>
        <p:txBody>
          <a:bodyPr>
            <a:normAutofit/>
          </a:bodyPr>
          <a:lstStyle/>
          <a:p>
            <a:pPr algn="ctr"/>
            <a:r>
              <a:rPr lang="fr-CH" sz="2400" b="1" dirty="0" smtClean="0">
                <a:solidFill>
                  <a:schemeClr val="tx2"/>
                </a:solidFill>
              </a:rPr>
              <a:t>Contrat d'entretien – contrôle périodique</a:t>
            </a: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85786" y="1857364"/>
            <a:ext cx="7500990" cy="738664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CH" sz="1400" dirty="0" smtClean="0">
                <a:solidFill>
                  <a:schemeClr val="tx2"/>
                </a:solidFill>
              </a:rPr>
              <a:t>Afin de préserver votre toiture le plus longtemps possible, et d'éviter de gros frais suite à des infiltrations non décelées à temps, nous vous proposons un contrat d'entretien annuel. </a:t>
            </a:r>
          </a:p>
          <a:p>
            <a:r>
              <a:rPr lang="fr-CH" sz="1400" dirty="0" smtClean="0">
                <a:solidFill>
                  <a:schemeClr val="tx2"/>
                </a:solidFill>
              </a:rPr>
              <a:t>Le contrôle périodique comprend:</a:t>
            </a:r>
            <a:endParaRPr lang="fr-CH" sz="1400" dirty="0">
              <a:solidFill>
                <a:schemeClr val="tx2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928662" y="3000372"/>
            <a:ext cx="37862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 smtClean="0">
                <a:solidFill>
                  <a:schemeClr val="tx2"/>
                </a:solidFill>
              </a:rPr>
              <a:t>Toiture  en pente </a:t>
            </a:r>
          </a:p>
          <a:p>
            <a:pPr marL="342900" indent="-342900">
              <a:buFont typeface="+mj-lt"/>
              <a:buAutoNum type="arabicPeriod"/>
            </a:pPr>
            <a:r>
              <a:rPr lang="fr-CH" sz="1200" dirty="0" smtClean="0">
                <a:solidFill>
                  <a:schemeClr val="tx2"/>
                </a:solidFill>
              </a:rPr>
              <a:t>Nettoyage des chéneaux </a:t>
            </a:r>
          </a:p>
          <a:p>
            <a:pPr marL="342900" indent="-342900">
              <a:buFont typeface="+mj-lt"/>
              <a:buAutoNum type="arabicPeriod"/>
            </a:pPr>
            <a:r>
              <a:rPr lang="fr-CH" sz="1200" dirty="0" smtClean="0">
                <a:solidFill>
                  <a:schemeClr val="tx2"/>
                </a:solidFill>
              </a:rPr>
              <a:t>Nettoyage des couloirs, rigoles, noues, etc. </a:t>
            </a:r>
          </a:p>
          <a:p>
            <a:pPr marL="342900" indent="-342900">
              <a:buFont typeface="+mj-lt"/>
              <a:buAutoNum type="arabicPeriod"/>
            </a:pPr>
            <a:r>
              <a:rPr lang="fr-CH" sz="1200" dirty="0" smtClean="0">
                <a:solidFill>
                  <a:schemeClr val="tx2"/>
                </a:solidFill>
              </a:rPr>
              <a:t>Remplacement des matériaux de couverture défectueux </a:t>
            </a:r>
          </a:p>
          <a:p>
            <a:pPr marL="342900" indent="-342900">
              <a:buFont typeface="+mj-lt"/>
              <a:buAutoNum type="arabicPeriod"/>
            </a:pPr>
            <a:r>
              <a:rPr lang="fr-CH" sz="1200" dirty="0" smtClean="0">
                <a:solidFill>
                  <a:schemeClr val="tx2"/>
                </a:solidFill>
              </a:rPr>
              <a:t>Contrôle des fenêtres de toiture (velux, lucarnes) </a:t>
            </a:r>
          </a:p>
          <a:p>
            <a:pPr marL="342900" indent="-342900">
              <a:buFont typeface="+mj-lt"/>
              <a:buAutoNum type="arabicPeriod"/>
            </a:pPr>
            <a:r>
              <a:rPr lang="fr-CH" sz="1200" dirty="0" smtClean="0">
                <a:solidFill>
                  <a:schemeClr val="tx2"/>
                </a:solidFill>
              </a:rPr>
              <a:t>Contrôles des joints silicones </a:t>
            </a:r>
          </a:p>
          <a:p>
            <a:pPr marL="342900" indent="-342900">
              <a:buFont typeface="+mj-lt"/>
              <a:buAutoNum type="arabicPeriod"/>
            </a:pPr>
            <a:r>
              <a:rPr lang="fr-CH" sz="1200" dirty="0" smtClean="0">
                <a:solidFill>
                  <a:schemeClr val="tx2"/>
                </a:solidFill>
              </a:rPr>
              <a:t>Contrôle des descentes d'eau </a:t>
            </a:r>
          </a:p>
          <a:p>
            <a:endParaRPr lang="fr-CH" dirty="0"/>
          </a:p>
        </p:txBody>
      </p:sp>
      <p:sp>
        <p:nvSpPr>
          <p:cNvPr id="10" name="ZoneTexte 9"/>
          <p:cNvSpPr txBox="1"/>
          <p:nvPr/>
        </p:nvSpPr>
        <p:spPr>
          <a:xfrm>
            <a:off x="4714876" y="2857496"/>
            <a:ext cx="35719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 smtClean="0">
                <a:solidFill>
                  <a:schemeClr val="tx2"/>
                </a:solidFill>
              </a:rPr>
              <a:t>Toiture plate </a:t>
            </a:r>
          </a:p>
          <a:p>
            <a:pPr marL="228600" indent="-228600">
              <a:buFont typeface="+mj-lt"/>
              <a:buAutoNum type="arabicPeriod"/>
            </a:pPr>
            <a:r>
              <a:rPr lang="fr-CH" sz="1200" dirty="0" smtClean="0">
                <a:solidFill>
                  <a:schemeClr val="tx2"/>
                </a:solidFill>
              </a:rPr>
              <a:t>Contrôle des écoulements </a:t>
            </a:r>
          </a:p>
          <a:p>
            <a:pPr marL="228600" indent="-228600">
              <a:buFont typeface="+mj-lt"/>
              <a:buAutoNum type="arabicPeriod"/>
            </a:pPr>
            <a:r>
              <a:rPr lang="fr-CH" sz="1200" dirty="0" smtClean="0">
                <a:solidFill>
                  <a:schemeClr val="tx2"/>
                </a:solidFill>
              </a:rPr>
              <a:t>Contrôle des relevés, soudures et joints de dilatation. </a:t>
            </a:r>
          </a:p>
          <a:p>
            <a:pPr marL="228600" indent="-228600">
              <a:buFont typeface="+mj-lt"/>
              <a:buAutoNum type="arabicPeriod"/>
            </a:pPr>
            <a:r>
              <a:rPr lang="fr-CH" sz="1200" dirty="0" smtClean="0">
                <a:solidFill>
                  <a:schemeClr val="tx2"/>
                </a:solidFill>
              </a:rPr>
              <a:t>Elimination de la végétation </a:t>
            </a:r>
          </a:p>
          <a:p>
            <a:pPr marL="228600" indent="-228600">
              <a:buFont typeface="+mj-lt"/>
              <a:buAutoNum type="arabicPeriod"/>
            </a:pPr>
            <a:r>
              <a:rPr lang="fr-CH" sz="1200" dirty="0" smtClean="0">
                <a:solidFill>
                  <a:schemeClr val="tx2"/>
                </a:solidFill>
              </a:rPr>
              <a:t>Contrôle des garnitures, vitrages et coupoles </a:t>
            </a:r>
          </a:p>
          <a:p>
            <a:pPr marL="228600" indent="-228600">
              <a:buFont typeface="+mj-lt"/>
              <a:buAutoNum type="arabicPeriod"/>
            </a:pPr>
            <a:r>
              <a:rPr lang="fr-CH" sz="1200" dirty="0" smtClean="0">
                <a:solidFill>
                  <a:schemeClr val="tx2"/>
                </a:solidFill>
              </a:rPr>
              <a:t>Contrôle des joints silicones </a:t>
            </a:r>
          </a:p>
          <a:p>
            <a:pPr marL="228600" indent="-228600">
              <a:buFont typeface="+mj-lt"/>
              <a:buAutoNum type="arabicPeriod"/>
            </a:pPr>
            <a:r>
              <a:rPr lang="fr-CH" sz="1200" dirty="0" smtClean="0">
                <a:solidFill>
                  <a:schemeClr val="tx2"/>
                </a:solidFill>
              </a:rPr>
              <a:t>Nettoyage et nivelage de la couche de protection (par ex. gravier) </a:t>
            </a:r>
            <a:endParaRPr lang="fr-CH" sz="1200" dirty="0">
              <a:solidFill>
                <a:schemeClr val="tx2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214414" y="4786322"/>
            <a:ext cx="60722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H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Pour plus d'informations +41 (27) 203 29.06</a:t>
            </a:r>
            <a:endParaRPr lang="fr-CH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" name="Espace réservé du pied de page 1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CH" dirty="0" smtClean="0"/>
              <a:t>Dischinger SA rte du Manège 59 b 1950 Sion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500166" y="285728"/>
            <a:ext cx="54292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H" sz="3600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Entretien de vos toitures</a:t>
            </a:r>
            <a:endParaRPr lang="fr-CH" sz="36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b="1" dirty="0" smtClean="0"/>
              <a:t>Sécurité : neige sur la toiture</a:t>
            </a:r>
            <a:endParaRPr lang="fr-CH" b="1" dirty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CH" smtClean="0"/>
              <a:t>Dischinger SA rte du Manège 59 b 1950 Sion</a:t>
            </a:r>
            <a:endParaRPr lang="en-US"/>
          </a:p>
        </p:txBody>
      </p:sp>
      <p:sp>
        <p:nvSpPr>
          <p:cNvPr id="8" name="ZoneTexte 7"/>
          <p:cNvSpPr txBox="1"/>
          <p:nvPr/>
        </p:nvSpPr>
        <p:spPr>
          <a:xfrm>
            <a:off x="1214414" y="1643050"/>
            <a:ext cx="650085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fr-CH" dirty="0" smtClean="0"/>
              <a:t>La neige et la glace accumulées en bordure des toits peuvent représenter un danger pour les personnes qui circulent autour des bâtiments. </a:t>
            </a:r>
            <a:br>
              <a:rPr lang="fr-CH" dirty="0" smtClean="0"/>
            </a:br>
            <a:r>
              <a:rPr lang="fr-CH" dirty="0" smtClean="0"/>
              <a:t/>
            </a:r>
            <a:br>
              <a:rPr lang="fr-CH" dirty="0" smtClean="0"/>
            </a:br>
            <a:r>
              <a:rPr lang="fr-CH" sz="1400" dirty="0" smtClean="0"/>
              <a:t>Par mesure de prévention : </a:t>
            </a:r>
          </a:p>
          <a:p>
            <a:pPr marL="342900" indent="-342900">
              <a:buFont typeface="+mj-lt"/>
              <a:buAutoNum type="arabicPeriod"/>
            </a:pPr>
            <a:r>
              <a:rPr lang="fr-CH" sz="1400" dirty="0" smtClean="0"/>
              <a:t>vérifiez si la neige accumulée sur votre propriété représente des risques d’effondrement </a:t>
            </a:r>
            <a:br>
              <a:rPr lang="fr-CH" sz="1400" dirty="0" smtClean="0"/>
            </a:br>
            <a:endParaRPr lang="fr-CH" sz="1400" dirty="0" smtClean="0"/>
          </a:p>
          <a:p>
            <a:pPr marL="342900" indent="-342900">
              <a:buFont typeface="+mj-lt"/>
              <a:buAutoNum type="arabicPeriod"/>
            </a:pPr>
            <a:r>
              <a:rPr lang="fr-CH" sz="1400" dirty="0" smtClean="0"/>
              <a:t>portez attention à la charge de neige si votre toiture est voûtée ou arrondie, surtout si la charge n’est pas répartie uniformément</a:t>
            </a:r>
            <a:br>
              <a:rPr lang="fr-CH" sz="1400" dirty="0" smtClean="0"/>
            </a:br>
            <a:endParaRPr lang="fr-CH" sz="1400" dirty="0" smtClean="0"/>
          </a:p>
          <a:p>
            <a:pPr marL="342900" indent="-342900">
              <a:buFont typeface="+mj-lt"/>
              <a:buAutoNum type="arabicPeriod"/>
            </a:pPr>
            <a:r>
              <a:rPr lang="fr-CH" sz="1400" dirty="0" smtClean="0"/>
              <a:t>prenez toutes les mesures pour assurer la sécurité des personnes qui circulent près de votre maison ou qui y ont accès </a:t>
            </a:r>
            <a:br>
              <a:rPr lang="fr-CH" sz="1400" dirty="0" smtClean="0"/>
            </a:br>
            <a:endParaRPr lang="fr-CH" sz="1400" dirty="0" smtClean="0"/>
          </a:p>
          <a:p>
            <a:pPr marL="342900" indent="-342900">
              <a:buFont typeface="+mj-lt"/>
              <a:buAutoNum type="arabicPeriod"/>
            </a:pPr>
            <a:r>
              <a:rPr lang="fr-CH" sz="1600" b="1" dirty="0" smtClean="0"/>
              <a:t>procédez au déneigement si nécessaire en confiant cette tâche à des spécialistes </a:t>
            </a:r>
            <a:r>
              <a:rPr lang="fr-CH" sz="1400" dirty="0" smtClean="0"/>
              <a:t/>
            </a:r>
            <a:br>
              <a:rPr lang="fr-CH" sz="1400" dirty="0" smtClean="0"/>
            </a:br>
            <a:endParaRPr lang="fr-CH" sz="1400" dirty="0" smtClean="0"/>
          </a:p>
          <a:p>
            <a:pPr marL="342900" indent="-342900">
              <a:buFont typeface="+mj-lt"/>
              <a:buAutoNum type="arabicPeriod"/>
            </a:pPr>
            <a:endParaRPr lang="fr-CH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fr-CH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La charge de neige au sol pour une région donnée se compose de la charge due à la neige selon les épaisseurs et les densités mesurées et à une probabilité de dépassement et d'une surcharge correspondant à la pluie qui peut tomber sur la couche de neige. À cette surcharge des facteurs de correction sont appliqués pour tenir compte notamment de l'exposition au vent et de la pente du toit. </a:t>
            </a:r>
            <a:br>
              <a:rPr lang="fr-CH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fr-CH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fr-CH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fr-CH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Le calcul de la structure relève d'un ingénieur en structure (génie civil), qui utilise ces données pour établir les dimensions des éléments (poutres, colonnes, fermes de toit) du bâtiment. </a:t>
            </a:r>
            <a:br>
              <a:rPr lang="fr-CH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fr-CH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CH" smtClean="0"/>
              <a:t>Dischinger SA rte du Manège 59 b 1950 Sion</a:t>
            </a:r>
            <a:endParaRPr lang="en-US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H" sz="1400" dirty="0" smtClean="0"/>
              <a:t>SIGNES PRÉCURSEURS </a:t>
            </a:r>
            <a:br>
              <a:rPr lang="fr-CH" sz="1400" dirty="0" smtClean="0"/>
            </a:br>
            <a:r>
              <a:rPr lang="fr-CH" sz="1400" dirty="0" smtClean="0"/>
              <a:t/>
            </a:r>
            <a:br>
              <a:rPr lang="fr-CH" sz="1400" dirty="0" smtClean="0"/>
            </a:br>
            <a:r>
              <a:rPr lang="fr-CH" sz="1400" dirty="0" smtClean="0"/>
              <a:t>Les signes d'un affaiblissement possible de la toiture peuvent se manifester par des fissures qui apparaissent sur les murs intérieurs ou des portes intérieures qui coincent.</a:t>
            </a:r>
            <a:endParaRPr lang="fr-CH" sz="1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lendrier 2009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Calendrier 2009</Template>
  <TotalTime>0</TotalTime>
  <Words>373</Words>
  <Application>Microsoft Office PowerPoint</Application>
  <PresentationFormat>Affichage à l'écran (4:3)</PresentationFormat>
  <Paragraphs>49</Paragraphs>
  <Slides>5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Calendrier 2009</vt:lpstr>
      <vt:lpstr>Dischinger SA</vt:lpstr>
      <vt:lpstr>Votre   toit   une  garantie d’être  couvert</vt:lpstr>
      <vt:lpstr>Contrat d'entretien – contrôle périodique</vt:lpstr>
      <vt:lpstr>Sécurité : neige sur la toiture</vt:lpstr>
      <vt:lpstr>SIGNES PRÉCURSEURS   Les signes d'un affaiblissement possible de la toiture peuvent se manifester par des fissures qui apparaissent sur les murs intérieurs ou des portes intérieures qui coincent.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2009-07-23T12:44:13Z</dcterms:created>
  <dcterms:modified xsi:type="dcterms:W3CDTF">2009-10-19T13:50:25Z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TC102880571036</vt:lpwstr>
  </property>
</Properties>
</file>